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6" r:id="rId6"/>
    <p:sldId id="262" r:id="rId7"/>
    <p:sldId id="381" r:id="rId8"/>
    <p:sldId id="267" r:id="rId9"/>
    <p:sldId id="379" r:id="rId10"/>
    <p:sldId id="380" r:id="rId11"/>
    <p:sldId id="265" r:id="rId12"/>
    <p:sldId id="264" r:id="rId13"/>
    <p:sldId id="387" r:id="rId14"/>
    <p:sldId id="388" r:id="rId15"/>
    <p:sldId id="378" r:id="rId16"/>
    <p:sldId id="394" r:id="rId17"/>
    <p:sldId id="395" r:id="rId18"/>
    <p:sldId id="396" r:id="rId19"/>
    <p:sldId id="397" r:id="rId20"/>
    <p:sldId id="392" r:id="rId21"/>
    <p:sldId id="393" r:id="rId22"/>
    <p:sldId id="382" r:id="rId23"/>
    <p:sldId id="383" r:id="rId24"/>
    <p:sldId id="384" r:id="rId25"/>
    <p:sldId id="385" r:id="rId26"/>
    <p:sldId id="386" r:id="rId27"/>
    <p:sldId id="389" r:id="rId28"/>
    <p:sldId id="403" r:id="rId29"/>
    <p:sldId id="398" r:id="rId30"/>
    <p:sldId id="399" r:id="rId31"/>
    <p:sldId id="400" r:id="rId32"/>
    <p:sldId id="401" r:id="rId33"/>
    <p:sldId id="402" r:id="rId34"/>
    <p:sldId id="408" r:id="rId35"/>
    <p:sldId id="409" r:id="rId36"/>
    <p:sldId id="410" r:id="rId37"/>
    <p:sldId id="411" r:id="rId38"/>
    <p:sldId id="407" r:id="rId39"/>
    <p:sldId id="377" r:id="rId40"/>
    <p:sldId id="375" r:id="rId41"/>
    <p:sldId id="376" r:id="rId42"/>
  </p:sldIdLst>
  <p:sldSz cx="9144000" cy="6858000" type="screen4x3"/>
  <p:notesSz cx="6858000" cy="9144000"/>
  <p:defaultTextStyle>
    <a:defPPr marL="0" marR="0" indent="0" algn="l" defTabSz="64291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6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607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321457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482186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642915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803643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964372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125101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2858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9DA"/>
    <a:srgbClr val="546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124" d="100"/>
          <a:sy n="124" d="100"/>
        </p:scale>
        <p:origin x="61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1pPr>
    <a:lvl2pPr indent="1607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2pPr>
    <a:lvl3pPr indent="321457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3pPr>
    <a:lvl4pPr indent="482186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4pPr>
    <a:lvl5pPr indent="642915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5pPr>
    <a:lvl6pPr indent="803643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6pPr>
    <a:lvl7pPr indent="964372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7pPr>
    <a:lvl8pPr indent="1125101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8pPr>
    <a:lvl9pPr indent="12858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8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3000" y="473273"/>
            <a:ext cx="6858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143" y="6536531"/>
            <a:ext cx="294954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3805" y="625078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379" y="6536531"/>
            <a:ext cx="256481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w layouts, data types, and architecture for GRNsight 3: a web application for visualizing gene regulatory networks"/>
          <p:cNvSpPr txBox="1">
            <a:spLocks noGrp="1"/>
          </p:cNvSpPr>
          <p:nvPr>
            <p:ph type="ctrTitle"/>
          </p:nvPr>
        </p:nvSpPr>
        <p:spPr>
          <a:xfrm>
            <a:off x="892969" y="946547"/>
            <a:ext cx="7358063" cy="23217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73887">
              <a:defRPr sz="5119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100" b="1" spc="-105" dirty="0">
                <a:latin typeface="SF Pro Text Medium" pitchFamily="2" charset="0"/>
                <a:ea typeface="SF Pro Text Medium" pitchFamily="2" charset="0"/>
              </a:rPr>
              <a:t>New layouts, data types, and architecture for GRNsight 3: a web application for visualizing gene regulatory networks</a:t>
            </a:r>
          </a:p>
        </p:txBody>
      </p:sp>
      <p:sp>
        <p:nvSpPr>
          <p:cNvPr id="120" name="Mihir Samdarshi…"/>
          <p:cNvSpPr txBox="1">
            <a:spLocks noGrp="1"/>
          </p:cNvSpPr>
          <p:nvPr>
            <p:ph type="subTitle" sz="half" idx="1"/>
          </p:nvPr>
        </p:nvSpPr>
        <p:spPr>
          <a:xfrm>
            <a:off x="892969" y="3545086"/>
            <a:ext cx="7358063" cy="2794992"/>
          </a:xfrm>
          <a:prstGeom prst="rect">
            <a:avLst/>
          </a:prstGeom>
        </p:spPr>
        <p:txBody>
          <a:bodyPr/>
          <a:lstStyle/>
          <a:p>
            <a:pPr algn="l">
              <a:defRPr b="1"/>
            </a:pPr>
            <a:r>
              <a:rPr sz="2800" dirty="0">
                <a:latin typeface="SF Pro Display" pitchFamily="2" charset="0"/>
                <a:ea typeface="SF Pro Display" pitchFamily="2" charset="0"/>
              </a:rPr>
              <a:t>Mihir Samdarshi</a:t>
            </a:r>
          </a:p>
          <a:p>
            <a:pPr algn="l">
              <a:defRPr sz="2800"/>
            </a:pPr>
            <a:r>
              <a:rPr sz="2000" dirty="0">
                <a:latin typeface="SF Pro Display" pitchFamily="2" charset="0"/>
                <a:ea typeface="SF Pro Display" pitchFamily="2" charset="0"/>
              </a:rPr>
              <a:t>Department of Biology</a:t>
            </a:r>
          </a:p>
          <a:p>
            <a:pPr algn="l">
              <a:defRPr sz="2800"/>
            </a:pPr>
            <a:r>
              <a:rPr sz="2000" dirty="0">
                <a:latin typeface="SF Pro Display" pitchFamily="2" charset="0"/>
                <a:ea typeface="SF Pro Display" pitchFamily="2" charset="0"/>
              </a:rPr>
              <a:t>Loyola Marymount University</a:t>
            </a:r>
          </a:p>
          <a:p>
            <a:pPr algn="l"/>
            <a:endParaRPr sz="2000" dirty="0">
              <a:latin typeface="SF Pro Display" pitchFamily="2" charset="0"/>
              <a:ea typeface="SF Pro Display" pitchFamily="2" charset="0"/>
            </a:endParaRPr>
          </a:p>
          <a:p>
            <a:pPr algn="l">
              <a:defRPr sz="2400"/>
            </a:pPr>
            <a:r>
              <a:rPr sz="2000" dirty="0">
                <a:latin typeface="SF Pro Display" pitchFamily="2" charset="0"/>
                <a:ea typeface="SF Pro Display" pitchFamily="2" charset="0"/>
              </a:rPr>
              <a:t>March 23, 2019</a:t>
            </a:r>
          </a:p>
          <a:p>
            <a:pPr algn="l">
              <a:defRPr sz="2400"/>
            </a:pPr>
            <a:r>
              <a:rPr sz="2000" dirty="0">
                <a:latin typeface="SF Pro Display" pitchFamily="2" charset="0"/>
                <a:ea typeface="SF Pro Display" pitchFamily="2" charset="0"/>
              </a:rPr>
              <a:t>LMU Undergraduate Research Symposium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Before GRNsight, graphs would be manually plotted using Adobe Illustrator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13" name="Picture 2" descr="https://static-content.springer.com/image/art%3A10.1007%2Fs11538-015-0092-6/MediaObjects/11538_2015_92_Fig1_HTML.gif">
            <a:extLst>
              <a:ext uri="{FF2B5EF4-FFF2-40B4-BE49-F238E27FC236}">
                <a16:creationId xmlns:a16="http://schemas.microsoft.com/office/drawing/2014/main" id="{B3CD9558-13A7-A44B-981C-65F30B90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30" y="1460981"/>
            <a:ext cx="4916139" cy="4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4255118" y="6574935"/>
            <a:ext cx="4881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SF Pro Display" pitchFamily="2" charset="0"/>
                <a:ea typeface="SF Pro Display" pitchFamily="2" charset="0"/>
              </a:rPr>
              <a:t>Dahlquist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et al. (2015) </a:t>
            </a:r>
            <a:r>
              <a:rPr lang="en-US" sz="1200" b="1" i="1" dirty="0">
                <a:latin typeface="SF Pro Display" pitchFamily="2" charset="0"/>
                <a:ea typeface="SF Pro Display" pitchFamily="2" charset="0"/>
              </a:rPr>
              <a:t>Bulletin of Mathematical Biology</a:t>
            </a:r>
            <a:r>
              <a:rPr lang="en-US" sz="1200" b="1" dirty="0">
                <a:latin typeface="SF Pro Display" pitchFamily="2" charset="0"/>
                <a:ea typeface="SF Pro Display" pitchFamily="2" charset="0"/>
              </a:rPr>
              <a:t> 77: 1457.</a:t>
            </a:r>
          </a:p>
        </p:txBody>
      </p:sp>
    </p:spTree>
    <p:extLst>
      <p:ext uri="{BB962C8B-B14F-4D97-AF65-F5344CB8AC3E}">
        <p14:creationId xmlns:p14="http://schemas.microsoft.com/office/powerpoint/2010/main" val="36240396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RNsight fills a niche in bioinformatics visualization software"/>
          <p:cNvSpPr txBox="1">
            <a:spLocks noGrp="1"/>
          </p:cNvSpPr>
          <p:nvPr>
            <p:ph type="title"/>
          </p:nvPr>
        </p:nvSpPr>
        <p:spPr>
          <a:xfrm>
            <a:off x="454907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rgbClr val="1669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fills a niche in bioinformatics visualization software</a:t>
            </a:r>
          </a:p>
        </p:txBody>
      </p:sp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4169841428"/>
              </p:ext>
            </p:extLst>
          </p:nvPr>
        </p:nvGraphicFramePr>
        <p:xfrm>
          <a:off x="768780" y="1439917"/>
          <a:ext cx="7606440" cy="44496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79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4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 err="1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Cytoscape</a:t>
                      </a:r>
                      <a:r>
                        <a:rPr sz="2400" b="1" dirty="0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 and </a:t>
                      </a:r>
                      <a:r>
                        <a:rPr sz="2400" b="1" dirty="0" err="1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Gephi</a:t>
                      </a:r>
                      <a:endParaRPr sz="2400" b="1" dirty="0">
                        <a:latin typeface="SF Pro Display" pitchFamily="2" charset="0"/>
                        <a:ea typeface="SF Pro Display" pitchFamily="2" charset="0"/>
                        <a:cs typeface="Arial"/>
                        <a:sym typeface="Arial"/>
                      </a:endParaRP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GRNsight</a:t>
                      </a: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45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 dirty="0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Optimized for large-scale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SF Pro Display" pitchFamily="2" charset="0"/>
                          <a:ea typeface="SF Pro Display" pitchFamily="2" charset="0"/>
                        </a:rPr>
                        <a:t>Optimized for small- to medium- 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24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Must be installed.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SF Pro Display" pitchFamily="2" charset="0"/>
                          <a:ea typeface="SF Pro Display" pitchFamily="2" charset="0"/>
                        </a:rPr>
                        <a:t>Exists as a web application.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66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SF Pro Display" pitchFamily="2" charset="0"/>
                          <a:ea typeface="SF Pro Display" pitchFamily="2" charset="0"/>
                          <a:cs typeface="Arial"/>
                          <a:sym typeface="Arial"/>
                        </a:rPr>
                        <a:t>Several complex features in addition to visualization.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 dirty="0">
                          <a:latin typeface="SF Pro Display" pitchFamily="2" charset="0"/>
                          <a:ea typeface="SF Pro Display" pitchFamily="2" charset="0"/>
                        </a:rPr>
                        <a:t>Easy to use, and easily interpretable visualizations.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SF Pro Display" pitchFamily="2" charset="0"/>
                <a:ea typeface="SF Pro Display" pitchFamily="2" charset="0"/>
              </a:rPr>
              <a:t>GRNsight automatically produces visualizations of weighted networks from adjacency matrix inputs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3E1F1-557D-744F-B958-DE6B6C15EF3C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07B36-D9C0-7B47-97F7-56C0C7DDD846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37C25-ADC1-EC4B-91AB-EE65381AEC29}"/>
              </a:ext>
            </a:extLst>
          </p:cNvPr>
          <p:cNvCxnSpPr/>
          <p:nvPr/>
        </p:nvCxnSpPr>
        <p:spPr>
          <a:xfrm>
            <a:off x="8198759" y="3530600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5E751-65D9-0B49-9513-8108D6F3501D}"/>
              </a:ext>
            </a:extLst>
          </p:cNvPr>
          <p:cNvGrpSpPr/>
          <p:nvPr/>
        </p:nvGrpSpPr>
        <p:grpSpPr>
          <a:xfrm>
            <a:off x="8258794" y="3890237"/>
            <a:ext cx="673612" cy="174894"/>
            <a:chOff x="294155" y="3370522"/>
            <a:chExt cx="733647" cy="26049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CE5D9-85D5-F340-AD0D-944A4DFCB9B2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6F5A37-B6AC-D644-A2C2-AEDA1420C5DB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6D9B9E-9AF8-2B49-BEA9-46B2C568AD82}"/>
              </a:ext>
            </a:extLst>
          </p:cNvPr>
          <p:cNvSpPr txBox="1"/>
          <p:nvPr/>
        </p:nvSpPr>
        <p:spPr>
          <a:xfrm>
            <a:off x="7257476" y="3350943"/>
            <a:ext cx="941283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12437-0595-8446-876E-9560AD27DB0E}"/>
              </a:ext>
            </a:extLst>
          </p:cNvPr>
          <p:cNvSpPr txBox="1"/>
          <p:nvPr/>
        </p:nvSpPr>
        <p:spPr>
          <a:xfrm>
            <a:off x="7256219" y="3797683"/>
            <a:ext cx="101983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repression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891C1-8DF4-5D41-82A3-1F824E7284D8}"/>
              </a:ext>
            </a:extLst>
          </p:cNvPr>
          <p:cNvSpPr txBox="1"/>
          <p:nvPr/>
        </p:nvSpPr>
        <p:spPr>
          <a:xfrm>
            <a:off x="7252602" y="4268168"/>
            <a:ext cx="136928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weak influence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1BC59-46F9-CB4B-9560-7C70CB003E7C}"/>
              </a:ext>
            </a:extLst>
          </p:cNvPr>
          <p:cNvSpPr txBox="1"/>
          <p:nvPr/>
        </p:nvSpPr>
        <p:spPr>
          <a:xfrm>
            <a:off x="7724655" y="2364253"/>
            <a:ext cx="8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2938E-C402-D14B-99C3-F5B569ED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C098E-8093-B449-B260-D89350F4B8BE}"/>
              </a:ext>
            </a:extLst>
          </p:cNvPr>
          <p:cNvSpPr txBox="1"/>
          <p:nvPr/>
        </p:nvSpPr>
        <p:spPr>
          <a:xfrm>
            <a:off x="7300323" y="2870366"/>
            <a:ext cx="58221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gene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5B4A9-35C5-D441-9978-A7236C35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7" y="1497751"/>
            <a:ext cx="6920736" cy="3862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9BD978-2368-BE41-AD33-1A6C6FA7F70E}"/>
              </a:ext>
            </a:extLst>
          </p:cNvPr>
          <p:cNvSpPr txBox="1"/>
          <p:nvPr/>
        </p:nvSpPr>
        <p:spPr>
          <a:xfrm>
            <a:off x="100361" y="5360249"/>
            <a:ext cx="5644658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F Pro Display" pitchFamily="2" charset="0"/>
                <a:ea typeface="SF Pro Display" pitchFamily="2" charset="0"/>
              </a:rPr>
              <a:t>Screenshot of GRNsight v1, released Aug 2016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1"/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17101425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9070531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GRNsight’s versions have evolved to allow for more functionality since version 1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75E3990-155F-7B4A-81A3-43F44C54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08394"/>
            <a:ext cx="6622413" cy="44211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53221-28F2-2143-9109-9470FC1205CE}"/>
              </a:ext>
            </a:extLst>
          </p:cNvPr>
          <p:cNvSpPr txBox="1"/>
          <p:nvPr/>
        </p:nvSpPr>
        <p:spPr>
          <a:xfrm>
            <a:off x="1438506" y="5035216"/>
            <a:ext cx="564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/>
              <a:t>Screenshot of GRNsight Beta v3.1.12, released February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8B377-5371-5C43-86DC-220A42706742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A2404-2734-2C44-8538-511FE71CA4F7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FF1EE8-F456-9045-82DF-AEFED2DF9915}"/>
              </a:ext>
            </a:extLst>
          </p:cNvPr>
          <p:cNvSpPr txBox="1"/>
          <p:nvPr/>
        </p:nvSpPr>
        <p:spPr>
          <a:xfrm>
            <a:off x="7257476" y="3350943"/>
            <a:ext cx="941283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activation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D546B-1E61-F742-9355-746F1AF43B36}"/>
              </a:ext>
            </a:extLst>
          </p:cNvPr>
          <p:cNvSpPr txBox="1"/>
          <p:nvPr/>
        </p:nvSpPr>
        <p:spPr>
          <a:xfrm>
            <a:off x="7256219" y="3797683"/>
            <a:ext cx="101983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repression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B00D5-25A4-BA4E-B901-25A7F7FFE6BA}"/>
              </a:ext>
            </a:extLst>
          </p:cNvPr>
          <p:cNvSpPr txBox="1"/>
          <p:nvPr/>
        </p:nvSpPr>
        <p:spPr>
          <a:xfrm>
            <a:off x="7252602" y="4268168"/>
            <a:ext cx="136928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weak influence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AC4B-FBBC-EA42-94B2-42730AFDD45C}"/>
              </a:ext>
            </a:extLst>
          </p:cNvPr>
          <p:cNvSpPr txBox="1"/>
          <p:nvPr/>
        </p:nvSpPr>
        <p:spPr>
          <a:xfrm>
            <a:off x="7724655" y="2364253"/>
            <a:ext cx="8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66530-AA20-5449-91AE-11C79130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52B5D6-CDFE-B843-840F-5FDBBCBF4ADC}"/>
              </a:ext>
            </a:extLst>
          </p:cNvPr>
          <p:cNvSpPr txBox="1"/>
          <p:nvPr/>
        </p:nvSpPr>
        <p:spPr>
          <a:xfrm>
            <a:off x="7300323" y="2870366"/>
            <a:ext cx="58221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gene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A48C99C-1489-AC49-8E53-6DD02AB4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69" y="3408308"/>
            <a:ext cx="680225" cy="209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3ADF3B-1AB5-F743-83E0-9011666B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38" y="3840682"/>
            <a:ext cx="641040" cy="2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SF Pro Display" pitchFamily="2" charset="0"/>
                <a:ea typeface="SF Pro Display" pitchFamily="2" charset="0"/>
              </a:rPr>
              <a:t>GRNsight </a:t>
            </a:r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now allows users to automatically lay out graphs in an easily readable grid format </a:t>
            </a:r>
            <a:endParaRPr sz="2800" spc="0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EE4AAC-1E60-7D42-A9E1-D7A2A6CDF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88" t="41223" r="2784" b="-161"/>
          <a:stretch/>
        </p:blipFill>
        <p:spPr>
          <a:xfrm>
            <a:off x="1452623" y="1629229"/>
            <a:ext cx="6238754" cy="3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56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SF Pro Display" pitchFamily="2" charset="0"/>
                <a:ea typeface="SF Pro Display" pitchFamily="2" charset="0"/>
              </a:rPr>
              <a:t>GRNsight </a:t>
            </a:r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now allows users to automatically lay out graphs in an easily readable grid format </a:t>
            </a:r>
            <a:endParaRPr sz="2800" spc="0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7064A-7019-FE4A-90E9-1BA2467DC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34" t="41247" r="2774"/>
          <a:stretch/>
        </p:blipFill>
        <p:spPr>
          <a:xfrm>
            <a:off x="1454191" y="1634889"/>
            <a:ext cx="6235618" cy="358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25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Nodes now display measured and/or simulated expression data as individual heat maps</a:t>
            </a:r>
            <a:endParaRPr sz="2800" spc="0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58D83-011A-3842-8D63-8F87B9D6B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A09C9-4A82-1744-B6D1-04EE32C10629}"/>
              </a:ext>
            </a:extLst>
          </p:cNvPr>
          <p:cNvSpPr txBox="1"/>
          <p:nvPr/>
        </p:nvSpPr>
        <p:spPr>
          <a:xfrm>
            <a:off x="3459192" y="1998077"/>
            <a:ext cx="417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Top = wild type microarray data</a:t>
            </a:r>
          </a:p>
          <a:p>
            <a:r>
              <a:rPr lang="en-US" sz="1600" b="1"/>
              <a:t>Bottom = wild type model simulated data</a:t>
            </a:r>
          </a:p>
        </p:txBody>
      </p:sp>
    </p:spTree>
    <p:extLst>
      <p:ext uri="{BB962C8B-B14F-4D97-AF65-F5344CB8AC3E}">
        <p14:creationId xmlns:p14="http://schemas.microsoft.com/office/powerpoint/2010/main" val="29900981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Right-clicking on a node opens a web page which displays information retrieved from various databases</a:t>
            </a:r>
            <a:endParaRPr sz="2800" spc="0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84598-B13A-AA4C-914E-7E2CF7219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95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3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421897836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30025056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Normalization Factor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DDF08E-C207-1341-B3E1-154B9D4B3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1" t="45605" r="5000" b="3434"/>
          <a:stretch/>
        </p:blipFill>
        <p:spPr>
          <a:xfrm>
            <a:off x="457199" y="1895373"/>
            <a:ext cx="5999355" cy="3112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825118" y="4572000"/>
            <a:ext cx="286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Normalization Factor = 5.21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facilitate better comparison of graphs, users may now modulate normalization factor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8069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Normalization Factor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DB5D0-737F-B549-BC5A-6570BEFAB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7" t="45109" r="5013" b="3942"/>
          <a:stretch/>
        </p:blipFill>
        <p:spPr>
          <a:xfrm>
            <a:off x="457199" y="1862293"/>
            <a:ext cx="5999355" cy="311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5904466" y="4572000"/>
            <a:ext cx="2702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Normalization Factor =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19C28-912B-534A-9E13-20EB3ABBD04C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facilitate better comparison of graphs, users may now modulate normalization factor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8438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Normalization Factor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DB5D0-737F-B549-BC5A-6570BEFAB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7" t="45109" r="5013" b="3942"/>
          <a:stretch/>
        </p:blipFill>
        <p:spPr>
          <a:xfrm>
            <a:off x="457199" y="1873179"/>
            <a:ext cx="5999355" cy="3111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4B572-68F5-3E45-B705-8E737A227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6" t="45201" r="5105" b="3850"/>
          <a:stretch/>
        </p:blipFill>
        <p:spPr>
          <a:xfrm>
            <a:off x="457199" y="1873179"/>
            <a:ext cx="5999355" cy="311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5846758" y="4572000"/>
            <a:ext cx="2760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Normalization Factor = 2.5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D2C1A-BB14-F444-8241-3F6730BFB09D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facilitate better comparison of graphs, users may now modulate normalization factor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11939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Gray Edge Threshold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B6703D-8021-834F-964B-7E9D7D82D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8" t="45863" r="5023" b="3188"/>
          <a:stretch/>
        </p:blipFill>
        <p:spPr>
          <a:xfrm>
            <a:off x="466824" y="1914414"/>
            <a:ext cx="5999355" cy="311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6369337" y="4572000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Gray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6EE9D-46CC-CB4B-AE1C-825E31698DDB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allow users to direct attention to certain nodes, users may now adjust gray edge threshold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6551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Gray Edge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6EE9D-46CC-CB4B-AE1C-825E31698DDB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allow users to direct attention to certain nodes, users may now adjust gray edge threshold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B127F-8904-314A-825B-3FABE0212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74" t="45705" r="4916" b="3345"/>
          <a:stretch/>
        </p:blipFill>
        <p:spPr>
          <a:xfrm>
            <a:off x="476449" y="1904789"/>
            <a:ext cx="5999355" cy="311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6255524" y="4572000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Gray Threshold = 10%</a:t>
            </a:r>
          </a:p>
        </p:txBody>
      </p:sp>
    </p:spTree>
    <p:extLst>
      <p:ext uri="{BB962C8B-B14F-4D97-AF65-F5344CB8AC3E}">
        <p14:creationId xmlns:p14="http://schemas.microsoft.com/office/powerpoint/2010/main" val="112738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Gray Edge Threshold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B6703D-8021-834F-964B-7E9D7D82D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8" t="45863" r="5023" b="3188"/>
          <a:stretch/>
        </p:blipFill>
        <p:spPr>
          <a:xfrm>
            <a:off x="466824" y="1914414"/>
            <a:ext cx="5999355" cy="3111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A6EE9D-46CC-CB4B-AE1C-825E31698DDB}"/>
              </a:ext>
            </a:extLst>
          </p:cNvPr>
          <p:cNvSpPr txBox="1"/>
          <p:nvPr/>
        </p:nvSpPr>
        <p:spPr>
          <a:xfrm>
            <a:off x="6456554" y="1865376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To allow users to direct attention to certain nodes, users may now adjust gray edge threshold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299CC-A211-114D-B436-BC6448D50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4" t="45705" r="4916" b="3345"/>
          <a:stretch/>
        </p:blipFill>
        <p:spPr>
          <a:xfrm>
            <a:off x="476449" y="1904789"/>
            <a:ext cx="5999355" cy="3111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C941A4-58B9-704A-879D-8849A91B2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80" t="45705" r="4811" b="3345"/>
          <a:stretch/>
        </p:blipFill>
        <p:spPr>
          <a:xfrm>
            <a:off x="486073" y="1904789"/>
            <a:ext cx="5999356" cy="311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6255523" y="4572000"/>
            <a:ext cx="2351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Gray Threshold = 50%</a:t>
            </a:r>
          </a:p>
        </p:txBody>
      </p:sp>
    </p:spTree>
    <p:extLst>
      <p:ext uri="{BB962C8B-B14F-4D97-AF65-F5344CB8AC3E}">
        <p14:creationId xmlns:p14="http://schemas.microsoft.com/office/powerpoint/2010/main" val="3170818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Graph Modulation: Gray Edges as Dashed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6EE9D-46CC-CB4B-AE1C-825E31698DDB}"/>
              </a:ext>
            </a:extLst>
          </p:cNvPr>
          <p:cNvSpPr txBox="1"/>
          <p:nvPr/>
        </p:nvSpPr>
        <p:spPr>
          <a:xfrm>
            <a:off x="6456554" y="1865378"/>
            <a:ext cx="2230245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800" b="0" dirty="0">
                <a:solidFill>
                  <a:schemeClr val="tx1"/>
                </a:solidFill>
              </a:rPr>
              <a:t>As a benefit to visually impaired users, gray edges may be displayed as dashed lines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CE3D-AFDD-D440-A998-DBF85E379D3B}"/>
              </a:ext>
            </a:extLst>
          </p:cNvPr>
          <p:cNvSpPr txBox="1"/>
          <p:nvPr/>
        </p:nvSpPr>
        <p:spPr>
          <a:xfrm>
            <a:off x="6369338" y="4572000"/>
            <a:ext cx="2238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/>
              <a:t>Gray Threshold = 5%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913396-4ED3-4346-AB5E-0AC505D4F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0" t="45523" r="5868" b="3527"/>
          <a:stretch/>
        </p:blipFill>
        <p:spPr>
          <a:xfrm>
            <a:off x="467484" y="1888466"/>
            <a:ext cx="5920003" cy="31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6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36247870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  <a:endParaRPr lang="en-US" dirty="0"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198755724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The Model-View-Controller Paradigm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5818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SF Pro Display" pitchFamily="2" charset="0"/>
                      <a:ea typeface="SF Pro Display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SF Pro Display" pitchFamily="2" charset="0"/>
                    <a:ea typeface="SF Pro Display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19367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now follows a strict MVC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6519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SF Pro Display" pitchFamily="2" charset="0"/>
                      <a:ea typeface="SF Pro Display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SF Pro Display" pitchFamily="2" charset="0"/>
                    <a:ea typeface="SF Pro Display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F Pro Display" pitchFamily="2" charset="0"/>
                    <a:ea typeface="SF Pro Display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F Pro Display" pitchFamily="2" charset="0"/>
                  <a:ea typeface="SF Pro Display" pitchFamily="2" charset="0"/>
                </a:rPr>
                <a:t>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D978E2-361E-0343-9160-166369539D11}"/>
              </a:ext>
            </a:extLst>
          </p:cNvPr>
          <p:cNvSpPr txBox="1"/>
          <p:nvPr/>
        </p:nvSpPr>
        <p:spPr>
          <a:xfrm>
            <a:off x="3893241" y="1187587"/>
            <a:ext cx="14338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grnState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985B5-2F56-F944-8526-1D2B19971F6F}"/>
              </a:ext>
            </a:extLst>
          </p:cNvPr>
          <p:cNvSpPr txBox="1"/>
          <p:nvPr/>
        </p:nvSpPr>
        <p:spPr>
          <a:xfrm>
            <a:off x="247442" y="3105981"/>
            <a:ext cx="1916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Update-app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387C0-1CD7-A041-B0F0-AEE57B4F1C8A}"/>
              </a:ext>
            </a:extLst>
          </p:cNvPr>
          <p:cNvSpPr txBox="1"/>
          <p:nvPr/>
        </p:nvSpPr>
        <p:spPr>
          <a:xfrm>
            <a:off x="7013932" y="3105982"/>
            <a:ext cx="23452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Setup-handlers</a:t>
            </a:r>
          </a:p>
        </p:txBody>
      </p:sp>
    </p:spTree>
    <p:extLst>
      <p:ext uri="{BB962C8B-B14F-4D97-AF65-F5344CB8AC3E}">
        <p14:creationId xmlns:p14="http://schemas.microsoft.com/office/powerpoint/2010/main" val="111135927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now follows a strict MVC architecture (kind of)</a:t>
            </a:r>
          </a:p>
        </p:txBody>
      </p:sp>
      <p:pic>
        <p:nvPicPr>
          <p:cNvPr id="3" name="graph_physics.mov">
            <a:hlinkClick r:id="" action="ppaction://media"/>
            <a:extLst>
              <a:ext uri="{FF2B5EF4-FFF2-40B4-BE49-F238E27FC236}">
                <a16:creationId xmlns:a16="http://schemas.microsoft.com/office/drawing/2014/main" id="{1EC045A3-A3D0-6E4B-9DD8-F3E8BA03A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3303" y="1551311"/>
            <a:ext cx="6008602" cy="3755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FC654-6070-FB44-AD71-F22E4C47B3DF}"/>
              </a:ext>
            </a:extLst>
          </p:cNvPr>
          <p:cNvSpPr txBox="1"/>
          <p:nvPr/>
        </p:nvSpPr>
        <p:spPr>
          <a:xfrm>
            <a:off x="0" y="1882694"/>
            <a:ext cx="15029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User-Inputted Parameters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(MVC)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4F4505-62B1-4640-AC30-A8DBB87EC2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51475" y="3093282"/>
            <a:ext cx="443776" cy="54472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393C44-A975-CA4C-A402-1A6FAB1622FF}"/>
              </a:ext>
            </a:extLst>
          </p:cNvPr>
          <p:cNvCxnSpPr>
            <a:cxnSpLocks/>
          </p:cNvCxnSpPr>
          <p:nvPr/>
        </p:nvCxnSpPr>
        <p:spPr>
          <a:xfrm flipH="1">
            <a:off x="6876453" y="2305594"/>
            <a:ext cx="1056354" cy="85533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4F4590-83B6-5644-BB1F-B2734AE12DF3}"/>
              </a:ext>
            </a:extLst>
          </p:cNvPr>
          <p:cNvSpPr txBox="1"/>
          <p:nvPr/>
        </p:nvSpPr>
        <p:spPr>
          <a:xfrm>
            <a:off x="7932807" y="1417523"/>
            <a:ext cx="10856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Graph Physics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(Not MVC)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CF4F4B-44FA-E842-A5A0-1446ECB07711}"/>
              </a:ext>
            </a:extLst>
          </p:cNvPr>
          <p:cNvCxnSpPr>
            <a:cxnSpLocks/>
          </p:cNvCxnSpPr>
          <p:nvPr/>
        </p:nvCxnSpPr>
        <p:spPr>
          <a:xfrm>
            <a:off x="1472858" y="1866856"/>
            <a:ext cx="15968" cy="3438131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F2B2DE-1C73-4340-B91E-D05F4A450F8E}"/>
              </a:ext>
            </a:extLst>
          </p:cNvPr>
          <p:cNvCxnSpPr>
            <a:cxnSpLocks/>
          </p:cNvCxnSpPr>
          <p:nvPr/>
        </p:nvCxnSpPr>
        <p:spPr>
          <a:xfrm>
            <a:off x="1480842" y="1892618"/>
            <a:ext cx="339027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E4F8AD5-AE6B-624C-87A8-1B0BDBF36F60}"/>
              </a:ext>
            </a:extLst>
          </p:cNvPr>
          <p:cNvCxnSpPr>
            <a:cxnSpLocks/>
          </p:cNvCxnSpPr>
          <p:nvPr/>
        </p:nvCxnSpPr>
        <p:spPr>
          <a:xfrm>
            <a:off x="1480842" y="5282349"/>
            <a:ext cx="359654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45634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4545106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An example of MVC in action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73EBDB-0964-EC4B-B12A-D9BC340A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55" y="3370037"/>
            <a:ext cx="3073400" cy="1968500"/>
          </a:xfrm>
          <a:prstGeom prst="rect">
            <a:avLst/>
          </a:prstGeom>
        </p:spPr>
      </p:pic>
      <p:pic>
        <p:nvPicPr>
          <p:cNvPr id="13" name="Picture 12" descr="A black sign with white text&#10;&#10;Description automatically generated">
            <a:extLst>
              <a:ext uri="{FF2B5EF4-FFF2-40B4-BE49-F238E27FC236}">
                <a16:creationId xmlns:a16="http://schemas.microsoft.com/office/drawing/2014/main" id="{6BAF353E-D263-D14F-A8ED-A56ADCD85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12" y="2346365"/>
            <a:ext cx="3302000" cy="622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Locking Force Graph Parameter Sliders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A12D63-E309-9C4D-9B7B-499959359FAC}"/>
              </a:ext>
            </a:extLst>
          </p:cNvPr>
          <p:cNvCxnSpPr/>
          <p:nvPr/>
        </p:nvCxnSpPr>
        <p:spPr>
          <a:xfrm>
            <a:off x="1882588" y="5142156"/>
            <a:ext cx="912167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4255451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4545106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An example of MVC in 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Locking Force Graph Parameter Sliders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13AA0A-C1A0-BA4E-822D-012B28CF5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39" y="2103120"/>
            <a:ext cx="3073400" cy="196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6A16B-3235-C648-A31D-02708EAD8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45" y="4297927"/>
            <a:ext cx="5826909" cy="1048844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43D6BE9-D0C2-2D45-8290-297361C7A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939" y="5573078"/>
            <a:ext cx="32766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558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4545106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An example of MVC in 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Locking Force Graph Parameter Sliders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D50ABF8-51A7-7247-B6B2-1892F5C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22" y="4682092"/>
            <a:ext cx="4011258" cy="1084526"/>
          </a:xfrm>
          <a:prstGeom prst="rect">
            <a:avLst/>
          </a:prstGeom>
        </p:spPr>
      </p:pic>
      <p:pic>
        <p:nvPicPr>
          <p:cNvPr id="10" name="Picture 9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73A5DAB2-D6F4-6143-8E65-ABC3240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22" y="1927572"/>
            <a:ext cx="5486400" cy="275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2411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4545106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An example of MVC in 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Locking Force Graph Parameter Sliders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A12D63-E309-9C4D-9B7B-499959359FAC}"/>
              </a:ext>
            </a:extLst>
          </p:cNvPr>
          <p:cNvCxnSpPr/>
          <p:nvPr/>
        </p:nvCxnSpPr>
        <p:spPr>
          <a:xfrm>
            <a:off x="1882588" y="5142156"/>
            <a:ext cx="912167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9682104-C2EE-5E48-AACE-2AEC0C6B0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39" y="2538657"/>
            <a:ext cx="3276600" cy="635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C0AA3-DAE0-8847-AED3-8EB4CE8D6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39" y="3350858"/>
            <a:ext cx="30988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812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3879949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Why the MVC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BC5B-1906-994F-9505-62A7C19E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821656"/>
            <a:ext cx="3619500" cy="4420195"/>
          </a:xfrm>
        </p:spPr>
        <p:txBody>
          <a:bodyPr anchor="t" anchorCtr="0"/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/>
              <a:t>Central store for application state &amp; increased modularity: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/>
          </a:p>
          <a:p>
            <a:pPr marL="0">
              <a:spcBef>
                <a:spcPts val="500"/>
              </a:spcBef>
            </a:pPr>
            <a:r>
              <a:rPr lang="en-US" sz="2000" dirty="0"/>
              <a:t>Lessening application state conflicts</a:t>
            </a:r>
          </a:p>
          <a:p>
            <a:pPr marL="0">
              <a:spcBef>
                <a:spcPts val="500"/>
              </a:spcBef>
            </a:pPr>
            <a:r>
              <a:rPr lang="en-US" sz="2000" dirty="0"/>
              <a:t>Diagnosing a bug?</a:t>
            </a:r>
          </a:p>
          <a:p>
            <a:pPr marL="0">
              <a:spcBef>
                <a:spcPts val="500"/>
              </a:spcBef>
            </a:pPr>
            <a:r>
              <a:rPr lang="en-US" sz="2000" dirty="0"/>
              <a:t>Adding a new feature?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4DCE5F-C244-784A-B1CF-1B235442F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99" y="0"/>
            <a:ext cx="5016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4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Conclusion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1"/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21495627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SF Pro Display" pitchFamily="2" charset="0"/>
                <a:ea typeface="SF Pro Display" pitchFamily="2" charset="0"/>
              </a:rPr>
              <a:t>A gene regulatory network (GRN) controls the level of expression of genes and proteins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D865F37-5FFA-7842-AA61-9C781606EC1C}"/>
              </a:ext>
            </a:extLst>
          </p:cNvPr>
          <p:cNvSpPr txBox="1">
            <a:spLocks/>
          </p:cNvSpPr>
          <p:nvPr/>
        </p:nvSpPr>
        <p:spPr>
          <a:xfrm>
            <a:off x="3998879" y="1040374"/>
            <a:ext cx="5025514" cy="41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31252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800" dirty="0">
                <a:latin typeface="SF Pro Display" pitchFamily="2" charset="0"/>
                <a:ea typeface="SF Pro Display" pitchFamily="2" charset="0"/>
              </a:rPr>
              <a:t>Transcription factors </a:t>
            </a:r>
            <a:r>
              <a:rPr lang="en-US" sz="2800" b="1" dirty="0">
                <a:latin typeface="SF Pro Display" pitchFamily="2" charset="0"/>
                <a:ea typeface="SF Pro Display" pitchFamily="2" charset="0"/>
              </a:rPr>
              <a:t>activate</a:t>
            </a:r>
            <a:r>
              <a:rPr lang="en-US" sz="2800" dirty="0">
                <a:latin typeface="SF Pro Display" pitchFamily="2" charset="0"/>
                <a:ea typeface="SF Pro Display" pitchFamily="2" charset="0"/>
              </a:rPr>
              <a:t> or </a:t>
            </a:r>
            <a:r>
              <a:rPr lang="en-US" sz="2800" b="1" dirty="0">
                <a:latin typeface="SF Pro Display" pitchFamily="2" charset="0"/>
                <a:ea typeface="SF Pro Display" pitchFamily="2" charset="0"/>
              </a:rPr>
              <a:t>repress</a:t>
            </a:r>
            <a:r>
              <a:rPr lang="en-US" sz="2800" dirty="0">
                <a:latin typeface="SF Pro Display" pitchFamily="2" charset="0"/>
                <a:ea typeface="SF Pro Display" pitchFamily="2" charset="0"/>
              </a:rPr>
              <a:t> expression.</a:t>
            </a:r>
          </a:p>
          <a:p>
            <a:pPr hangingPunct="1"/>
            <a:r>
              <a:rPr lang="en-US" sz="2800" dirty="0">
                <a:latin typeface="SF Pro Display" pitchFamily="2" charset="0"/>
                <a:ea typeface="SF Pro Display" pitchFamily="2" charset="0"/>
              </a:rPr>
              <a:t>To understand GRNs we want to quantify the </a:t>
            </a:r>
            <a:r>
              <a:rPr lang="en-US" sz="2800" b="1" dirty="0">
                <a:latin typeface="SF Pro Display" pitchFamily="2" charset="0"/>
                <a:ea typeface="SF Pro Display" pitchFamily="2" charset="0"/>
              </a:rPr>
              <a:t>weight values</a:t>
            </a:r>
            <a:r>
              <a:rPr lang="en-US" sz="2800" dirty="0">
                <a:latin typeface="SF Pro Display" pitchFamily="2" charset="0"/>
                <a:ea typeface="SF Pro Display" pitchFamily="2" charset="0"/>
              </a:rPr>
              <a:t> of these regulatory relationships</a:t>
            </a:r>
            <a:endParaRPr lang="en-US" sz="2800" b="1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23" name="Shape 76">
            <a:extLst>
              <a:ext uri="{FF2B5EF4-FFF2-40B4-BE49-F238E27FC236}">
                <a16:creationId xmlns:a16="http://schemas.microsoft.com/office/drawing/2014/main" id="{12708421-27DC-3848-A4E7-357A158767B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6976"/>
          <a:stretch/>
        </p:blipFill>
        <p:spPr>
          <a:xfrm>
            <a:off x="0" y="2072177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78">
            <a:extLst>
              <a:ext uri="{FF2B5EF4-FFF2-40B4-BE49-F238E27FC236}">
                <a16:creationId xmlns:a16="http://schemas.microsoft.com/office/drawing/2014/main" id="{8DE26FAB-E663-C549-A5BD-8589DB261AF0}"/>
              </a:ext>
            </a:extLst>
          </p:cNvPr>
          <p:cNvSpPr txBox="1">
            <a:spLocks noChangeAspect="1"/>
          </p:cNvSpPr>
          <p:nvPr/>
        </p:nvSpPr>
        <p:spPr>
          <a:xfrm>
            <a:off x="115761" y="3075174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>
                <a:latin typeface="SF Pro Display" pitchFamily="2" charset="0"/>
                <a:ea typeface="SF Pro Display" pitchFamily="2" charset="0"/>
              </a:rPr>
              <a:t>Transcription</a:t>
            </a:r>
            <a:endParaRPr lang="en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5" name="Shape 79">
            <a:extLst>
              <a:ext uri="{FF2B5EF4-FFF2-40B4-BE49-F238E27FC236}">
                <a16:creationId xmlns:a16="http://schemas.microsoft.com/office/drawing/2014/main" id="{ACE545E7-B0DA-A041-9A5B-E68B9E9E205F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3357491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SF Pro Display" pitchFamily="2" charset="0"/>
                <a:ea typeface="SF Pro Display" pitchFamily="2" charset="0"/>
              </a:rPr>
              <a:t>mRNA</a:t>
            </a:r>
          </a:p>
        </p:txBody>
      </p:sp>
      <p:sp>
        <p:nvSpPr>
          <p:cNvPr id="26" name="Shape 80">
            <a:extLst>
              <a:ext uri="{FF2B5EF4-FFF2-40B4-BE49-F238E27FC236}">
                <a16:creationId xmlns:a16="http://schemas.microsoft.com/office/drawing/2014/main" id="{3D95D313-1CB8-DA40-803E-0AA02ACD3A84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4599712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SF Pro Display" pitchFamily="2" charset="0"/>
                <a:ea typeface="SF Pro Display" pitchFamily="2" charset="0"/>
              </a:rPr>
              <a:t>Protein</a:t>
            </a:r>
            <a:endParaRPr lang="en" b="1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7" name="Shape 81">
            <a:extLst>
              <a:ext uri="{FF2B5EF4-FFF2-40B4-BE49-F238E27FC236}">
                <a16:creationId xmlns:a16="http://schemas.microsoft.com/office/drawing/2014/main" id="{2FC67878-BDAF-A249-B5F4-5B4DD852EE49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2754791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SF Pro Display" pitchFamily="2" charset="0"/>
                <a:ea typeface="SF Pro Display" pitchFamily="2" charset="0"/>
              </a:rPr>
              <a:t>DNA</a:t>
            </a:r>
          </a:p>
        </p:txBody>
      </p:sp>
      <p:sp>
        <p:nvSpPr>
          <p:cNvPr id="28" name="Shape 82">
            <a:extLst>
              <a:ext uri="{FF2B5EF4-FFF2-40B4-BE49-F238E27FC236}">
                <a16:creationId xmlns:a16="http://schemas.microsoft.com/office/drawing/2014/main" id="{ED680E16-1E50-9A40-8DB0-67411101FA83}"/>
              </a:ext>
            </a:extLst>
          </p:cNvPr>
          <p:cNvSpPr txBox="1">
            <a:spLocks noChangeAspect="1"/>
          </p:cNvSpPr>
          <p:nvPr/>
        </p:nvSpPr>
        <p:spPr>
          <a:xfrm>
            <a:off x="277516" y="3838824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SF Pro Display" pitchFamily="2" charset="0"/>
                <a:ea typeface="SF Pro Display" pitchFamily="2" charset="0"/>
              </a:rPr>
              <a:t>Translation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6AEEA-17B5-FC48-8BB3-BEE981E0AF70}"/>
              </a:ext>
            </a:extLst>
          </p:cNvPr>
          <p:cNvSpPr txBox="1"/>
          <p:nvPr/>
        </p:nvSpPr>
        <p:spPr>
          <a:xfrm>
            <a:off x="282153" y="5778981"/>
            <a:ext cx="3327249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itchFamily="2" charset="0"/>
                <a:ea typeface="SF Pro Display" pitchFamily="2" charset="0"/>
              </a:rPr>
              <a:t>Gene regulatory process</a:t>
            </a:r>
          </a:p>
        </p:txBody>
      </p:sp>
      <p:pic>
        <p:nvPicPr>
          <p:cNvPr id="30" name="Shape 77">
            <a:extLst>
              <a:ext uri="{FF2B5EF4-FFF2-40B4-BE49-F238E27FC236}">
                <a16:creationId xmlns:a16="http://schemas.microsoft.com/office/drawing/2014/main" id="{B4622C5B-9DDA-FD4B-B49A-7303633444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474" y="4868721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SF Pro Display" pitchFamily="2" charset="0"/>
                <a:ea typeface="SF Pro Display" pitchFamily="2" charset="0"/>
              </a:rPr>
              <a:t>GRNsight application and code are available under the open source BSD license</a:t>
            </a:r>
            <a:endParaRPr lang="en-US" sz="2800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tx2"/>
              </a:solidFill>
              <a:latin typeface="SF Pro Display" pitchFamily="2" charset="0"/>
              <a:ea typeface="SF Pro Display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</a:rPr>
              <a:t>Current and future work documented via </a:t>
            </a:r>
            <a:r>
              <a:rPr lang="en-US" dirty="0" err="1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</a:rPr>
              <a:t>Github</a:t>
            </a:r>
            <a:r>
              <a:rPr lang="en-US" dirty="0">
                <a:solidFill>
                  <a:schemeClr val="tx2"/>
                </a:solidFill>
                <a:latin typeface="SF Pro Display" pitchFamily="2" charset="0"/>
                <a:ea typeface="SF Pro Display" pitchFamily="2" charset="0"/>
              </a:rPr>
              <a:t> Issues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SF Pro Display" pitchFamily="2" charset="0"/>
                <a:ea typeface="SF Pro Display" pitchFamily="2" charset="0"/>
              </a:rPr>
              <a:t>Graph.js</a:t>
            </a:r>
            <a:r>
              <a:rPr lang="en-US" dirty="0">
                <a:latin typeface="SF Pro Display" pitchFamily="2" charset="0"/>
                <a:ea typeface="SF Pro Display" pitchFamily="2" charset="0"/>
              </a:rPr>
              <a:t> as an object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SF Pro Display" pitchFamily="2" charset="0"/>
                <a:ea typeface="SF Pro Display" pitchFamily="2" charset="0"/>
              </a:rPr>
              <a:t>ReactJS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SF Pro Display" pitchFamily="2" charset="0"/>
                <a:ea typeface="SF Pro Display" pitchFamily="2" charset="0"/>
              </a:rPr>
              <a:t>Graph Statistics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http://</a:t>
              </a:r>
              <a:r>
                <a:rPr lang="en-US" sz="2400" b="1" u="sng" dirty="0" err="1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/GRNsight/</a:t>
              </a:r>
            </a:p>
            <a:p>
              <a:endParaRPr lang="en-US" dirty="0">
                <a:latin typeface="SF Pro Display" pitchFamily="2" charset="0"/>
                <a:ea typeface="SF Pro Display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https://</a:t>
              </a:r>
              <a:r>
                <a:rPr lang="en-US" sz="2400" b="1" u="sng" dirty="0" err="1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github.com</a:t>
              </a:r>
              <a:r>
                <a:rPr lang="en-US" sz="2400" b="1" u="sng" dirty="0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/</a:t>
              </a:r>
              <a:r>
                <a:rPr lang="en-US" sz="2400" b="1" u="sng" dirty="0" err="1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dondi</a:t>
              </a:r>
              <a:r>
                <a:rPr lang="en-US" sz="2400" b="1" u="sng" dirty="0">
                  <a:solidFill>
                    <a:schemeClr val="tx2"/>
                  </a:solidFill>
                  <a:latin typeface="SF Pro Display" pitchFamily="2" charset="0"/>
                  <a:ea typeface="SF Pro Display" pitchFamily="2" charset="0"/>
                </a:rPr>
                <a:t>/GRNsight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496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F Pro Display" pitchFamily="2" charset="0"/>
                <a:ea typeface="SF Pro Display" pitchFamily="2" charset="0"/>
              </a:rPr>
              <a:t>Acknowledgements</a:t>
            </a:r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283941" y="1447800"/>
            <a:ext cx="2679699" cy="5012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SF Pro Display" pitchFamily="2" charset="0"/>
                <a:ea typeface="SF Pro Display" pitchFamily="2" charset="0"/>
              </a:rPr>
              <a:t>GRNsight Team</a:t>
            </a:r>
            <a:endParaRPr lang="en-US" sz="2000" u="sng" dirty="0">
              <a:latin typeface="SF Pro Display" pitchFamily="2" charset="0"/>
              <a:ea typeface="SF Pro Display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SF Pro Display" pitchFamily="2" charset="0"/>
                <a:ea typeface="SF Pro Display" pitchFamily="2" charset="0"/>
              </a:rPr>
              <a:t>Alexa Filler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SF Pro Display" pitchFamily="2" charset="0"/>
                <a:ea typeface="SF Pro Display" pitchFamily="2" charset="0"/>
              </a:rPr>
              <a:t>John Lopez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latin typeface="SF Pro Display" pitchFamily="2" charset="0"/>
              <a:ea typeface="SF Pro Display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SF Pro Display" pitchFamily="2" charset="0"/>
                <a:ea typeface="SF Pro Display" pitchFamily="2" charset="0"/>
              </a:rPr>
              <a:t>GRNmap Team</a:t>
            </a:r>
          </a:p>
          <a:p>
            <a:pPr lvl="0">
              <a:spcBef>
                <a:spcPts val="0"/>
              </a:spcBef>
              <a:buNone/>
            </a:pPr>
            <a:r>
              <a:rPr lang="en-US" sz="2000" dirty="0">
                <a:latin typeface="SF Pro Display" pitchFamily="2" charset="0"/>
                <a:ea typeface="SF Pro Display" pitchFamily="2" charset="0"/>
              </a:rPr>
              <a:t>Justin Kyle Torres</a:t>
            </a:r>
          </a:p>
          <a:p>
            <a:pPr lvl="0">
              <a:spcBef>
                <a:spcPts val="0"/>
              </a:spcBef>
              <a:buNone/>
            </a:pPr>
            <a:endParaRPr lang="en-US" sz="2000" dirty="0">
              <a:latin typeface="SF Pro Display" pitchFamily="2" charset="0"/>
              <a:ea typeface="SF Pro Display" pitchFamily="2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000" u="sng" dirty="0">
                <a:latin typeface="SF Pro Display" pitchFamily="2" charset="0"/>
                <a:ea typeface="SF Pro Display" pitchFamily="2" charset="0"/>
              </a:rPr>
              <a:t>Wet Lab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SF Pro Display" pitchFamily="2" charset="0"/>
                <a:ea typeface="SF Pro Display" pitchFamily="2" charset="0"/>
              </a:rPr>
              <a:t>Lauren Kelly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SF Pro Display" pitchFamily="2" charset="0"/>
                <a:ea typeface="SF Pro Display" pitchFamily="2" charset="0"/>
              </a:rPr>
              <a:t>Genesis Cruz</a:t>
            </a:r>
          </a:p>
          <a:p>
            <a:pPr lvl="0">
              <a:spcBef>
                <a:spcPts val="0"/>
              </a:spcBef>
              <a:buNone/>
            </a:pPr>
            <a:endParaRPr lang="en" sz="1400" dirty="0">
              <a:latin typeface="SF Pro Display" pitchFamily="2" charset="0"/>
              <a:ea typeface="SF Pro Display" pitchFamily="2" charset="0"/>
            </a:endParaRPr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9" y="1375623"/>
            <a:ext cx="1474227" cy="1432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234346" y="148418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>
                <a:latin typeface="SF Pro Display" pitchFamily="2" charset="0"/>
                <a:ea typeface="SF Pro Display" pitchFamily="2" charset="0"/>
              </a:rPr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SF Pro Display" pitchFamily="2" charset="0"/>
                <a:ea typeface="SF Pro Display" pitchFamily="2" charset="0"/>
              </a:rPr>
              <a:t>Dr. Kam D. </a:t>
            </a:r>
            <a:r>
              <a:rPr lang="en" sz="2000" dirty="0" err="1">
                <a:latin typeface="SF Pro Display" pitchFamily="2" charset="0"/>
                <a:ea typeface="SF Pro Display" pitchFamily="2" charset="0"/>
              </a:rPr>
              <a:t>Dahlquist</a:t>
            </a:r>
            <a:endParaRPr lang="en" sz="2000" dirty="0">
              <a:latin typeface="SF Pro Display" pitchFamily="2" charset="0"/>
              <a:ea typeface="SF Pro Display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SF Pro Display" pitchFamily="2" charset="0"/>
                <a:ea typeface="SF Pro Display" pitchFamily="2" charset="0"/>
              </a:rPr>
              <a:t>Dr. John David N. Dionisio</a:t>
            </a:r>
          </a:p>
        </p:txBody>
      </p:sp>
    </p:spTree>
    <p:extLst>
      <p:ext uri="{BB962C8B-B14F-4D97-AF65-F5344CB8AC3E}">
        <p14:creationId xmlns:p14="http://schemas.microsoft.com/office/powerpoint/2010/main" val="164183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 err="1">
                <a:latin typeface="SF Pro Display" pitchFamily="2" charset="0"/>
                <a:ea typeface="SF Pro Display" pitchFamily="2" charset="0"/>
              </a:rPr>
              <a:t>GRNmap</a:t>
            </a:r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 models the dynamics of GRNs to estimate weight parameters (</a:t>
            </a:r>
            <a:r>
              <a:rPr lang="en-US" sz="2800" i="1" spc="0" dirty="0">
                <a:latin typeface="SF Pro Display" pitchFamily="2" charset="0"/>
                <a:ea typeface="SF Pro Display" pitchFamily="2" charset="0"/>
              </a:rPr>
              <a:t>w</a:t>
            </a:r>
            <a:r>
              <a:rPr lang="en-US" sz="2800" spc="0" dirty="0">
                <a:latin typeface="SF Pro Display" pitchFamily="2" charset="0"/>
                <a:ea typeface="SF Pro Display" pitchFamily="2" charset="0"/>
              </a:rPr>
              <a:t>)</a:t>
            </a:r>
            <a:endParaRPr sz="2800" spc="0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7B87F-7ABC-D448-9349-506FA64677D3}"/>
              </a:ext>
            </a:extLst>
          </p:cNvPr>
          <p:cNvSpPr txBox="1"/>
          <p:nvPr/>
        </p:nvSpPr>
        <p:spPr>
          <a:xfrm>
            <a:off x="457200" y="1559128"/>
            <a:ext cx="7762657" cy="17338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SF Pro Display" pitchFamily="2" charset="0"/>
                <a:ea typeface="SF Pro Display" pitchFamily="2" charset="0"/>
              </a:rPr>
              <a:t>Magnitude of weights represent the influence of transcription factor on its target gene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SF Pro Display" pitchFamily="2" charset="0"/>
                <a:ea typeface="SF Pro Display" pitchFamily="2" charset="0"/>
              </a:rPr>
              <a:t>Positive</a:t>
            </a:r>
            <a:r>
              <a:rPr lang="en-US" sz="2400" b="0" dirty="0">
                <a:latin typeface="SF Pro Display" pitchFamily="2" charset="0"/>
                <a:ea typeface="SF Pro Display" pitchFamily="2" charset="0"/>
              </a:rPr>
              <a:t> weights = </a:t>
            </a:r>
            <a:r>
              <a:rPr lang="en-US" sz="2400" dirty="0">
                <a:latin typeface="SF Pro Display" pitchFamily="2" charset="0"/>
                <a:ea typeface="SF Pro Display" pitchFamily="2" charset="0"/>
              </a:rPr>
              <a:t>activation</a:t>
            </a:r>
            <a:r>
              <a:rPr lang="en-US" sz="2400" b="0" dirty="0">
                <a:latin typeface="SF Pro Display" pitchFamily="2" charset="0"/>
                <a:ea typeface="SF Pro Display" pitchFamily="2" charset="0"/>
              </a:rPr>
              <a:t> of gene expression.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SF Pro Display" pitchFamily="2" charset="0"/>
                <a:ea typeface="SF Pro Display" pitchFamily="2" charset="0"/>
              </a:rPr>
              <a:t>Negative</a:t>
            </a:r>
            <a:r>
              <a:rPr lang="en-US" sz="2400" b="0" dirty="0">
                <a:latin typeface="SF Pro Display" pitchFamily="2" charset="0"/>
                <a:ea typeface="SF Pro Display" pitchFamily="2" charset="0"/>
              </a:rPr>
              <a:t> weights = </a:t>
            </a:r>
            <a:r>
              <a:rPr lang="en-US" sz="2400" dirty="0">
                <a:latin typeface="SF Pro Display" pitchFamily="2" charset="0"/>
                <a:ea typeface="SF Pro Display" pitchFamily="2" charset="0"/>
              </a:rPr>
              <a:t>repression</a:t>
            </a:r>
            <a:r>
              <a:rPr lang="en-US" sz="2400" b="0" dirty="0">
                <a:latin typeface="SF Pro Display" pitchFamily="2" charset="0"/>
                <a:ea typeface="SF Pro Display" pitchFamily="2" charset="0"/>
              </a:rPr>
              <a:t> of gene expression.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DB64AA-D020-9141-BC27-D30E5E184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8240"/>
              </p:ext>
            </p:extLst>
          </p:nvPr>
        </p:nvGraphicFramePr>
        <p:xfrm>
          <a:off x="1406575" y="3669500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75" y="3669500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37CB1E-F3C6-FB42-B08A-BDC855A24AF4}"/>
              </a:ext>
            </a:extLst>
          </p:cNvPr>
          <p:cNvSpPr txBox="1"/>
          <p:nvPr/>
        </p:nvSpPr>
        <p:spPr>
          <a:xfrm>
            <a:off x="3021735" y="5236542"/>
            <a:ext cx="3100529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F Pro Display" pitchFamily="2" charset="0"/>
                <a:ea typeface="SF Pro Display" pitchFamily="2" charset="0"/>
              </a:rPr>
              <a:t>GRNmap differential equation</a:t>
            </a:r>
          </a:p>
        </p:txBody>
      </p:sp>
    </p:spTree>
    <p:extLst>
      <p:ext uri="{BB962C8B-B14F-4D97-AF65-F5344CB8AC3E}">
        <p14:creationId xmlns:p14="http://schemas.microsoft.com/office/powerpoint/2010/main" val="21637633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669726" y="178594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A gene regulatory network (GRN) controls the level of expression of genes and proteins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itchFamily="2" charset="0"/>
                <a:ea typeface="SF Pro Display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SF Pro Display" pitchFamily="2" charset="0"/>
                  <a:ea typeface="SF Pro Display" pitchFamily="2" charset="0"/>
                </a:rPr>
                <a:t>.</a:t>
              </a:r>
              <a:r>
                <a:rPr lang="en-US" sz="2600" dirty="0" err="1">
                  <a:latin typeface="SF Pro Display" pitchFamily="2" charset="0"/>
                  <a:ea typeface="SF Pro Display" pitchFamily="2" charset="0"/>
                </a:rPr>
                <a:t>xlsx</a:t>
              </a:r>
              <a:endParaRPr lang="en-US" sz="2600" dirty="0">
                <a:latin typeface="SF Pro Display" pitchFamily="2" charset="0"/>
                <a:ea typeface="SF Pro Display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CF7993-3C16-0646-9686-EF3F3EA84CFA}"/>
              </a:ext>
            </a:extLst>
          </p:cNvPr>
          <p:cNvGrpSpPr/>
          <p:nvPr/>
        </p:nvGrpSpPr>
        <p:grpSpPr>
          <a:xfrm>
            <a:off x="1482082" y="1796063"/>
            <a:ext cx="5673440" cy="4093315"/>
            <a:chOff x="1753887" y="1326255"/>
            <a:chExt cx="5673440" cy="40933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E3399-2A76-8D4E-B59A-C1DC516BA793}"/>
                </a:ext>
              </a:extLst>
            </p:cNvPr>
            <p:cNvSpPr/>
            <p:nvPr/>
          </p:nvSpPr>
          <p:spPr>
            <a:xfrm>
              <a:off x="1753887" y="5001473"/>
              <a:ext cx="1745581" cy="41809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.</a:t>
              </a:r>
              <a:r>
                <a:rPr lang="en-US" sz="2600" dirty="0" err="1"/>
                <a:t>graphml</a:t>
              </a:r>
              <a:endParaRPr lang="en-US" sz="26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DBBF93-773F-944B-BD3A-EF83E5984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" b="13355"/>
            <a:stretch/>
          </p:blipFill>
          <p:spPr>
            <a:xfrm>
              <a:off x="1776312" y="1326255"/>
              <a:ext cx="5651015" cy="3659102"/>
            </a:xfrm>
            <a:prstGeom prst="rect">
              <a:avLst/>
            </a:prstGeom>
            <a:ln w="31750">
              <a:solidFill>
                <a:schemeClr val="accent3">
                  <a:lumMod val="50000"/>
                </a:schemeClr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00DF8F9-4532-714C-9CD5-A322C77AF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863" y="1713169"/>
            <a:ext cx="1473375" cy="3893332"/>
          </a:xfrm>
          <a:prstGeom prst="rect">
            <a:avLst/>
          </a:prstGeom>
          <a:ln w="31750">
            <a:solidFill>
              <a:schemeClr val="accent3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BBDB64-5BA0-8D43-9C90-C955920A487F}"/>
              </a:ext>
            </a:extLst>
          </p:cNvPr>
          <p:cNvSpPr/>
          <p:nvPr/>
        </p:nvSpPr>
        <p:spPr>
          <a:xfrm>
            <a:off x="5963886" y="5630024"/>
            <a:ext cx="773847" cy="3484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F Pro Display" pitchFamily="2" charset="0"/>
                <a:ea typeface="SF Pro Display" pitchFamily="2" charset="0"/>
              </a:rPr>
              <a:t>.</a:t>
            </a:r>
            <a:r>
              <a:rPr lang="en-US" sz="2600" dirty="0" err="1">
                <a:latin typeface="SF Pro Display" pitchFamily="2" charset="0"/>
                <a:ea typeface="SF Pro Display" pitchFamily="2" charset="0"/>
              </a:rPr>
              <a:t>sif</a:t>
            </a:r>
            <a:endParaRPr lang="en-US" sz="2600" dirty="0"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9B0A00-4CD3-3844-A124-2E4EA327315A}"/>
              </a:ext>
            </a:extLst>
          </p:cNvPr>
          <p:cNvSpPr txBox="1"/>
          <p:nvPr/>
        </p:nvSpPr>
        <p:spPr>
          <a:xfrm>
            <a:off x="1088983" y="1646626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  <a:endParaRPr dirty="0"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28640445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Outline</a:t>
            </a: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</a:rPr>
              <a:t>GRNsight is an open source web application and service for visualizing models of gene regulatory networks.</a:t>
            </a:r>
            <a:endParaRPr lang="en-US" dirty="0">
              <a:solidFill>
                <a:schemeClr val="tx1"/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has evolved significantly since version 1.0, adding useful new features</a:t>
            </a:r>
            <a:endParaRPr dirty="0">
              <a:solidFill>
                <a:schemeClr val="tx2">
                  <a:lumMod val="60000"/>
                  <a:lumOff val="40000"/>
                </a:schemeClr>
              </a:solidFill>
              <a:latin typeface="SF Pro Display" pitchFamily="2" charset="0"/>
              <a:ea typeface="SF Pro Display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features were added to better facilitate graph comparison and sharing.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tx2">
                    <a:lumMod val="60000"/>
                    <a:lumOff val="40000"/>
                  </a:schemeClr>
                </a:solidFill>
                <a:latin typeface="SF Pro Display" pitchFamily="2" charset="0"/>
                <a:ea typeface="SF Pro Display" pitchFamily="2" charset="0"/>
              </a:rPr>
              <a:t>In GRNsight version 3.0, a complete refactor was done on the codebase, transitioning it to a strict Model-View-Controller paradigm.</a:t>
            </a:r>
          </a:p>
        </p:txBody>
      </p:sp>
    </p:spTree>
    <p:extLst>
      <p:ext uri="{BB962C8B-B14F-4D97-AF65-F5344CB8AC3E}">
        <p14:creationId xmlns:p14="http://schemas.microsoft.com/office/powerpoint/2010/main" val="22014425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2639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SF Pro Display" pitchFamily="2" charset="0"/>
                <a:ea typeface="SF Pro Display" pitchFamily="2" charset="0"/>
              </a:rPr>
              <a:t>GRNsight receives an input of data in these formats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SF Pro Display" pitchFamily="2" charset="0"/>
              <a:ea typeface="SF Pro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itchFamily="2" charset="0"/>
                <a:ea typeface="SF Pro Display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SF Pro Display" pitchFamily="2" charset="0"/>
                  <a:ea typeface="SF Pro Display" pitchFamily="2" charset="0"/>
                </a:rPr>
                <a:t>.</a:t>
              </a:r>
              <a:r>
                <a:rPr lang="en-US" sz="2600" dirty="0" err="1">
                  <a:latin typeface="SF Pro Display" pitchFamily="2" charset="0"/>
                  <a:ea typeface="SF Pro Display" pitchFamily="2" charset="0"/>
                </a:rPr>
                <a:t>xlsx</a:t>
              </a:r>
              <a:endParaRPr lang="en-US" sz="2600" dirty="0">
                <a:latin typeface="SF Pro Display" pitchFamily="2" charset="0"/>
                <a:ea typeface="SF Pro Display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CF7993-3C16-0646-9686-EF3F3EA84CFA}"/>
              </a:ext>
            </a:extLst>
          </p:cNvPr>
          <p:cNvGrpSpPr/>
          <p:nvPr/>
        </p:nvGrpSpPr>
        <p:grpSpPr>
          <a:xfrm>
            <a:off x="1482082" y="1796063"/>
            <a:ext cx="5673440" cy="4093315"/>
            <a:chOff x="1753887" y="1326255"/>
            <a:chExt cx="5673440" cy="409331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E3399-2A76-8D4E-B59A-C1DC516BA793}"/>
                </a:ext>
              </a:extLst>
            </p:cNvPr>
            <p:cNvSpPr/>
            <p:nvPr/>
          </p:nvSpPr>
          <p:spPr>
            <a:xfrm>
              <a:off x="1753887" y="5001473"/>
              <a:ext cx="1745581" cy="41809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.</a:t>
              </a:r>
              <a:r>
                <a:rPr lang="en-US" sz="2600" dirty="0" err="1"/>
                <a:t>graphml</a:t>
              </a:r>
              <a:endParaRPr lang="en-US" sz="26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DBBF93-773F-944B-BD3A-EF83E5984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" b="13355"/>
            <a:stretch/>
          </p:blipFill>
          <p:spPr>
            <a:xfrm>
              <a:off x="1776312" y="1326255"/>
              <a:ext cx="5651015" cy="3659102"/>
            </a:xfrm>
            <a:prstGeom prst="rect">
              <a:avLst/>
            </a:prstGeom>
            <a:ln w="31750">
              <a:solidFill>
                <a:schemeClr val="accent3">
                  <a:lumMod val="50000"/>
                </a:schemeClr>
              </a:solidFill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00DF8F9-4532-714C-9CD5-A322C77AF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863" y="1713169"/>
            <a:ext cx="1473375" cy="3893332"/>
          </a:xfrm>
          <a:prstGeom prst="rect">
            <a:avLst/>
          </a:prstGeom>
          <a:ln w="31750">
            <a:solidFill>
              <a:schemeClr val="accent3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BBDB64-5BA0-8D43-9C90-C955920A487F}"/>
              </a:ext>
            </a:extLst>
          </p:cNvPr>
          <p:cNvSpPr/>
          <p:nvPr/>
        </p:nvSpPr>
        <p:spPr>
          <a:xfrm>
            <a:off x="5963886" y="5630024"/>
            <a:ext cx="773847" cy="3484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SF Pro Display" pitchFamily="2" charset="0"/>
                <a:ea typeface="SF Pro Display" pitchFamily="2" charset="0"/>
              </a:rPr>
              <a:t>.</a:t>
            </a:r>
            <a:r>
              <a:rPr lang="en-US" sz="2600" dirty="0" err="1">
                <a:latin typeface="SF Pro Display" pitchFamily="2" charset="0"/>
                <a:ea typeface="SF Pro Display" pitchFamily="2" charset="0"/>
              </a:rPr>
              <a:t>sif</a:t>
            </a:r>
            <a:endParaRPr lang="en-US" sz="2600" dirty="0">
              <a:latin typeface="SF Pro Display" pitchFamily="2" charset="0"/>
              <a:ea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1139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1740</Words>
  <Application>Microsoft Macintosh PowerPoint</Application>
  <PresentationFormat>On-screen Show (4:3)</PresentationFormat>
  <Paragraphs>212</Paragraphs>
  <Slides>41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SF Pro Display</vt:lpstr>
      <vt:lpstr>SF Pro Text Medium</vt:lpstr>
      <vt:lpstr>White</vt:lpstr>
      <vt:lpstr>Equation</vt:lpstr>
      <vt:lpstr>New layouts, data types, and architecture for GRNsight 3: a web application for visualizing gene regulatory networks</vt:lpstr>
      <vt:lpstr>Outline</vt:lpstr>
      <vt:lpstr>Outline</vt:lpstr>
      <vt:lpstr>A gene regulatory network (GRN) controls the level of expression of genes and proteins</vt:lpstr>
      <vt:lpstr>GRNmap models the dynamics of GRNs to estimate weight parameters (w)</vt:lpstr>
      <vt:lpstr>A gene regulatory network (GRN) controls the level of expression of genes and proteins</vt:lpstr>
      <vt:lpstr>Outline</vt:lpstr>
      <vt:lpstr>Outline</vt:lpstr>
      <vt:lpstr>GRNsight receives an input of data in these formats</vt:lpstr>
      <vt:lpstr>Before GRNsight, graphs would be manually plotted using Adobe Illustrator</vt:lpstr>
      <vt:lpstr>GRNsight fills a niche in bioinformatics visualization software</vt:lpstr>
      <vt:lpstr>GRNsight automatically produces visualizations of weighted networks from adjacency matrix inputs</vt:lpstr>
      <vt:lpstr>Outline</vt:lpstr>
      <vt:lpstr>Outline</vt:lpstr>
      <vt:lpstr>GRNsight’s versions have evolved to allow for more functionality since version 1</vt:lpstr>
      <vt:lpstr>GRNsight now allows users to automatically lay out graphs in an easily readable grid format </vt:lpstr>
      <vt:lpstr>GRNsight now allows users to automatically lay out graphs in an easily readable grid format </vt:lpstr>
      <vt:lpstr>Nodes now display measured and/or simulated expression data as individual heat maps</vt:lpstr>
      <vt:lpstr>Right-clicking on a node opens a web page which displays information retrieved from various databases</vt:lpstr>
      <vt:lpstr>Outline</vt:lpstr>
      <vt:lpstr>Outline</vt:lpstr>
      <vt:lpstr>Graph Modulation: Normalization Factor</vt:lpstr>
      <vt:lpstr>Graph Modulation: Normalization Factor</vt:lpstr>
      <vt:lpstr>Graph Modulation: Normalization Factor</vt:lpstr>
      <vt:lpstr>Graph Modulation: Gray Edge Threshold</vt:lpstr>
      <vt:lpstr>Graph Modulation: Gray Edge Threshold</vt:lpstr>
      <vt:lpstr>Graph Modulation: Gray Edge Threshold</vt:lpstr>
      <vt:lpstr>Graph Modulation: Gray Edges as Dashed Lines</vt:lpstr>
      <vt:lpstr>Outline</vt:lpstr>
      <vt:lpstr>Outline</vt:lpstr>
      <vt:lpstr>PowerPoint Presentation</vt:lpstr>
      <vt:lpstr>PowerPoint Presentation</vt:lpstr>
      <vt:lpstr>PowerPoint Presentation</vt:lpstr>
      <vt:lpstr>An example of MVC in action</vt:lpstr>
      <vt:lpstr>An example of MVC in action</vt:lpstr>
      <vt:lpstr>An example of MVC in action</vt:lpstr>
      <vt:lpstr>An example of MVC in action</vt:lpstr>
      <vt:lpstr>Why the MVC architecture?</vt:lpstr>
      <vt:lpstr>Conclusion</vt:lpstr>
      <vt:lpstr>GRNsight application and code are available under the open source BSD license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layouts, data types, and architecture for GRNsight 3: a web application for visualizing gene regulatory networks</dc:title>
  <cp:lastModifiedBy>Samdarshi, Mihir</cp:lastModifiedBy>
  <cp:revision>81</cp:revision>
  <dcterms:modified xsi:type="dcterms:W3CDTF">2019-03-19T21:22:44Z</dcterms:modified>
</cp:coreProperties>
</file>